
<file path=[Content_Types].xml><?xml version="1.0" encoding="utf-8"?>
<Types xmlns="http://schemas.openxmlformats.org/package/2006/content-types">
  <Default Extension="fntdata" ContentType="application/x-fontdata"/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10693400" cy="7562850"/>
  <p:notesSz cx="10693400" cy="7562850"/>
  <p:embeddedFontLst>
    <p:embeddedFont>
      <p:font typeface="Poppins" panose="00000500000000000000" pitchFamily="2" charset="0"/>
      <p:regular r:id="rId3"/>
      <p:bold r:id="rId4"/>
      <p:italic r:id="rId5"/>
      <p:boldItalic r:id="rId6"/>
    </p:embeddedFont>
  </p:embeddedFontLst>
  <p:custDataLst>
    <p:tags r:id="rId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807" autoAdjust="0"/>
  </p:normalViewPr>
  <p:slideViewPr>
    <p:cSldViewPr>
      <p:cViewPr>
        <p:scale>
          <a:sx n="94" d="100"/>
          <a:sy n="94" d="100"/>
        </p:scale>
        <p:origin x="44" y="-10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font" Target="fonts/font1.fntdata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ableStyles" Target="tableStyles.xml"/><Relationship Id="rId5" Type="http://schemas.openxmlformats.org/officeDocument/2006/relationships/font" Target="fonts/font3.fntdata"/><Relationship Id="rId10" Type="http://schemas.openxmlformats.org/officeDocument/2006/relationships/theme" Target="theme/theme1.xml"/><Relationship Id="rId4" Type="http://schemas.openxmlformats.org/officeDocument/2006/relationships/font" Target="fonts/font2.fntdata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59994" y="1566011"/>
            <a:ext cx="3132455" cy="5634355"/>
          </a:xfrm>
          <a:custGeom>
            <a:avLst/>
            <a:gdLst/>
            <a:ahLst/>
            <a:cxnLst/>
            <a:rect l="l" t="t" r="r" b="b"/>
            <a:pathLst>
              <a:path w="3132454" h="5634355">
                <a:moveTo>
                  <a:pt x="0" y="5633999"/>
                </a:moveTo>
                <a:lnTo>
                  <a:pt x="3131997" y="5633999"/>
                </a:lnTo>
                <a:lnTo>
                  <a:pt x="3131997" y="0"/>
                </a:lnTo>
                <a:lnTo>
                  <a:pt x="0" y="0"/>
                </a:lnTo>
                <a:lnTo>
                  <a:pt x="0" y="5633999"/>
                </a:lnTo>
                <a:close/>
              </a:path>
            </a:pathLst>
          </a:custGeom>
          <a:solidFill>
            <a:srgbClr val="EBEB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714356" y="4483861"/>
            <a:ext cx="2533015" cy="1392555"/>
          </a:xfrm>
          <a:custGeom>
            <a:avLst/>
            <a:gdLst/>
            <a:ahLst/>
            <a:cxnLst/>
            <a:rect l="l" t="t" r="r" b="b"/>
            <a:pathLst>
              <a:path w="2533015" h="1392554">
                <a:moveTo>
                  <a:pt x="0" y="1392199"/>
                </a:moveTo>
                <a:lnTo>
                  <a:pt x="2532684" y="1392199"/>
                </a:lnTo>
                <a:lnTo>
                  <a:pt x="2532684" y="0"/>
                </a:lnTo>
                <a:lnTo>
                  <a:pt x="0" y="0"/>
                </a:lnTo>
                <a:lnTo>
                  <a:pt x="0" y="1392199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9135300" y="1746008"/>
            <a:ext cx="1190625" cy="1989455"/>
          </a:xfrm>
          <a:custGeom>
            <a:avLst/>
            <a:gdLst/>
            <a:ahLst/>
            <a:cxnLst/>
            <a:rect l="l" t="t" r="r" b="b"/>
            <a:pathLst>
              <a:path w="1190625" h="1989454">
                <a:moveTo>
                  <a:pt x="0" y="1989353"/>
                </a:moveTo>
                <a:lnTo>
                  <a:pt x="1190345" y="1989353"/>
                </a:lnTo>
                <a:lnTo>
                  <a:pt x="1190345" y="0"/>
                </a:lnTo>
                <a:lnTo>
                  <a:pt x="0" y="0"/>
                </a:lnTo>
                <a:lnTo>
                  <a:pt x="0" y="1989353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59994" y="359994"/>
            <a:ext cx="5715000" cy="1206500"/>
          </a:xfrm>
          <a:custGeom>
            <a:avLst/>
            <a:gdLst/>
            <a:ahLst/>
            <a:cxnLst/>
            <a:rect l="l" t="t" r="r" b="b"/>
            <a:pathLst>
              <a:path w="5715000" h="1206500">
                <a:moveTo>
                  <a:pt x="0" y="1206004"/>
                </a:moveTo>
                <a:lnTo>
                  <a:pt x="5715000" y="1206004"/>
                </a:lnTo>
                <a:lnTo>
                  <a:pt x="5715000" y="0"/>
                </a:lnTo>
                <a:lnTo>
                  <a:pt x="0" y="0"/>
                </a:lnTo>
                <a:lnTo>
                  <a:pt x="0" y="1206004"/>
                </a:lnTo>
                <a:close/>
              </a:path>
            </a:pathLst>
          </a:custGeom>
          <a:solidFill>
            <a:srgbClr val="EB57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63299" y="479219"/>
            <a:ext cx="9566800" cy="914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workingnation.com/i-want-that-job-sound-engineer/" TargetMode="External"/><Relationship Id="rId3" Type="http://schemas.openxmlformats.org/officeDocument/2006/relationships/hyperlink" Target="http://www.firstcareers.co.uk/" TargetMode="External"/><Relationship Id="rId7" Type="http://schemas.openxmlformats.org/officeDocument/2006/relationships/hyperlink" Target="https://www.youtube.com/" TargetMode="External"/><Relationship Id="rId2" Type="http://schemas.openxmlformats.org/officeDocument/2006/relationships/hyperlink" Target="http://flipanim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JVzf9rtgf9Y" TargetMode="External"/><Relationship Id="rId11" Type="http://schemas.openxmlformats.org/officeDocument/2006/relationships/image" Target="../media/image2.jpg"/><Relationship Id="rId5" Type="http://schemas.openxmlformats.org/officeDocument/2006/relationships/image" Target="../media/image1.jpg"/><Relationship Id="rId10" Type="http://schemas.openxmlformats.org/officeDocument/2006/relationships/hyperlink" Target="http://www.tate.org.uk/kids/" TargetMode="External"/><Relationship Id="rId4" Type="http://schemas.openxmlformats.org/officeDocument/2006/relationships/hyperlink" Target="https://www.youtube.com/watch?v=T2XKcJOd8Oc" TargetMode="External"/><Relationship Id="rId9" Type="http://schemas.openxmlformats.org/officeDocument/2006/relationships/hyperlink" Target="https://www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63299" y="1760305"/>
            <a:ext cx="1447800" cy="35179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RESOURCES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NEEDED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Printouts of homework</a:t>
            </a:r>
            <a:r>
              <a:rPr sz="8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sheets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63299" y="2249303"/>
            <a:ext cx="1495425" cy="35179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SUGGESTED TIME FOR</a:t>
            </a:r>
            <a:r>
              <a:rPr sz="800" b="1" spc="-8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LESSON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Hours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3299" y="2738305"/>
            <a:ext cx="1909445" cy="35179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SUGGESTED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VENUE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Computer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Suite/Classroom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8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laptops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3299" y="3227304"/>
            <a:ext cx="2826385" cy="641985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PREPARATION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NEEDED</a:t>
            </a:r>
            <a:endParaRPr sz="800" dirty="0">
              <a:latin typeface="Poppins"/>
              <a:cs typeface="Poppins"/>
            </a:endParaRPr>
          </a:p>
          <a:p>
            <a:pPr marL="76200" marR="88900" indent="-64135">
              <a:lnSpc>
                <a:spcPct val="104200"/>
              </a:lnSpc>
              <a:spcBef>
                <a:spcPts val="28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Decide if you would like the students to use 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Tate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Street</a:t>
            </a:r>
            <a:r>
              <a:rPr sz="8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  or 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Tate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Paint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Practise 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own flipbook using</a:t>
            </a:r>
            <a:r>
              <a:rPr sz="800" spc="-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http://flipanim.com/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27104" y="3848384"/>
            <a:ext cx="2559685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demonstrate the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</a:t>
            </a:r>
            <a:r>
              <a:rPr sz="8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63299" y="4133304"/>
            <a:ext cx="2699385" cy="2323713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NATIONAL CURRICULUM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LINKS</a:t>
            </a:r>
            <a:endParaRPr sz="800" dirty="0">
              <a:latin typeface="Poppins"/>
              <a:cs typeface="Poppins"/>
            </a:endParaRPr>
          </a:p>
          <a:p>
            <a:pPr marL="12700">
              <a:lnSpc>
                <a:spcPct val="100000"/>
              </a:lnSpc>
              <a:spcBef>
                <a:spcPts val="325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Computing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marR="5715" indent="-64135"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Pupils are responsible, competent, confident and creative  users of information and communication technology</a:t>
            </a:r>
          </a:p>
          <a:p>
            <a:pPr marL="12700">
              <a:lnSpc>
                <a:spcPct val="100000"/>
              </a:lnSpc>
              <a:spcBef>
                <a:spcPts val="295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and</a:t>
            </a:r>
            <a:r>
              <a:rPr sz="8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indent="-64135"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Investigate new and emerging technologies</a:t>
            </a:r>
          </a:p>
          <a:p>
            <a:pPr marL="76200" indent="-64135"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 developments in design and technology,</a:t>
            </a:r>
            <a:r>
              <a:rPr lang="en-GB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 impacts on individuals, society and the environments,  and the responsibilities of designers, engineers</a:t>
            </a:r>
            <a:r>
              <a:rPr lang="en-GB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technologists</a:t>
            </a: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Spoken</a:t>
            </a:r>
            <a:r>
              <a:rPr sz="8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English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marR="210185" indent="-64135"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Giving short speeches and presentations, expressing  their own ideas and keeping to the point</a:t>
            </a:r>
          </a:p>
          <a:p>
            <a:pPr marL="12700">
              <a:lnSpc>
                <a:spcPct val="100000"/>
              </a:lnSpc>
              <a:spcBef>
                <a:spcPts val="305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 and</a:t>
            </a:r>
            <a:r>
              <a:rPr sz="8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indent="-64135"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use a range of techniques and media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9200953" y="1754257"/>
            <a:ext cx="18859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9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200953" y="2059057"/>
            <a:ext cx="1062355" cy="155892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98425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is technology used</a:t>
            </a:r>
            <a:r>
              <a:rPr sz="600" b="1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 the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theatre?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620">
              <a:lnSpc>
                <a:spcPts val="700"/>
              </a:lnSpc>
              <a:spcBef>
                <a:spcPts val="280"/>
              </a:spcBef>
            </a:pP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clip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 discuss different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 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available using technology</a:t>
            </a:r>
            <a:r>
              <a:rPr sz="6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within  theatres.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 below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clip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what  kinds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qualifications  are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needed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jobs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3025">
              <a:lnSpc>
                <a:spcPts val="700"/>
              </a:lnSpc>
              <a:spcBef>
                <a:spcPts val="285"/>
              </a:spcBef>
            </a:pPr>
            <a:r>
              <a:rPr sz="600" u="sng" spc="-2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</a:t>
            </a:r>
            <a:r>
              <a:rPr sz="600" u="sng" spc="-2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.fi</a:t>
            </a:r>
            <a:r>
              <a:rPr sz="600" u="sng" spc="-2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rstcareers.co.uk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 </a:t>
            </a:r>
            <a:r>
              <a:rPr sz="600" u="sng" spc="-2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careers/what-is-it-like-to-be-a-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u="sng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followspot-operator/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285"/>
              </a:spcBef>
            </a:pP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 working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 within</a:t>
            </a:r>
            <a:r>
              <a:rPr sz="6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theatre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setting?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Lighting,  special effects technician</a:t>
            </a:r>
            <a:r>
              <a:rPr sz="6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779999" y="4492106"/>
            <a:ext cx="20955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4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779999" y="4763447"/>
            <a:ext cx="2319020" cy="1100301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movies – CGI (10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6985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the students to discuss their favourite movies and why they</a:t>
            </a:r>
            <a:r>
              <a:rPr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  them. Discuss the meaning of CGI (Computer generated imagery).  Can the students name any movies which use CGI? Do they know  how CGI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works?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42925">
              <a:lnSpc>
                <a:spcPts val="700"/>
              </a:lnSpc>
              <a:spcBef>
                <a:spcPts val="285"/>
              </a:spcBef>
            </a:pP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following clip:  </a:t>
            </a:r>
            <a:endParaRPr lang="en-GB" sz="6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42925">
              <a:lnSpc>
                <a:spcPts val="700"/>
              </a:lnSpc>
              <a:spcBef>
                <a:spcPts val="285"/>
              </a:spcBef>
            </a:pP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https://www.youtube.com/watch?v=T2XKcJOd8Oc</a:t>
            </a:r>
            <a:endParaRPr lang="en-US" sz="6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42925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Does CGI make the movie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enjoyable?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 students would like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 working with technology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film</a:t>
            </a:r>
            <a:r>
              <a:rPr sz="600" spc="-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industry.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706164" y="1746008"/>
            <a:ext cx="2531745" cy="1132840"/>
          </a:xfrm>
          <a:custGeom>
            <a:avLst/>
            <a:gdLst/>
            <a:ahLst/>
            <a:cxnLst/>
            <a:rect l="l" t="t" r="r" b="b"/>
            <a:pathLst>
              <a:path w="2531745" h="1132839">
                <a:moveTo>
                  <a:pt x="0" y="1132509"/>
                </a:moveTo>
                <a:lnTo>
                  <a:pt x="2531351" y="1132509"/>
                </a:lnTo>
                <a:lnTo>
                  <a:pt x="2531351" y="0"/>
                </a:lnTo>
                <a:lnTo>
                  <a:pt x="0" y="0"/>
                </a:lnTo>
                <a:lnTo>
                  <a:pt x="0" y="1132509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3771814" y="1754257"/>
            <a:ext cx="116839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1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771814" y="2025597"/>
            <a:ext cx="2388870" cy="756285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is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for Entertainment? (5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0795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Discuss: What does Entertainment mean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A</a:t>
            </a:r>
            <a:r>
              <a:rPr sz="6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nything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people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willing  to spend their money and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viewing rather than</a:t>
            </a:r>
            <a:r>
              <a:rPr sz="600" spc="-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participating  in i.e. Movies, </a:t>
            </a:r>
            <a:r>
              <a:rPr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TV,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Internet, Live</a:t>
            </a:r>
            <a:r>
              <a:rPr sz="600" spc="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Shows.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the examples on the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PPT.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the students think of any</a:t>
            </a:r>
            <a:r>
              <a:rPr sz="6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 examples? Can the students explain how technology is being used in  these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fields?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9135300" y="5608488"/>
            <a:ext cx="1190625" cy="1585312"/>
          </a:xfrm>
          <a:custGeom>
            <a:avLst/>
            <a:gdLst/>
            <a:ahLst/>
            <a:cxnLst/>
            <a:rect l="l" t="t" r="r" b="b"/>
            <a:pathLst>
              <a:path w="1190625" h="1454150">
                <a:moveTo>
                  <a:pt x="0" y="1453641"/>
                </a:moveTo>
                <a:lnTo>
                  <a:pt x="1190345" y="1453641"/>
                </a:lnTo>
                <a:lnTo>
                  <a:pt x="1190345" y="0"/>
                </a:lnTo>
                <a:lnTo>
                  <a:pt x="0" y="0"/>
                </a:lnTo>
                <a:lnTo>
                  <a:pt x="0" y="1453641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9135300" y="3846423"/>
            <a:ext cx="1190625" cy="1586251"/>
          </a:xfrm>
          <a:custGeom>
            <a:avLst/>
            <a:gdLst/>
            <a:ahLst/>
            <a:cxnLst/>
            <a:rect l="l" t="t" r="r" b="b"/>
            <a:pathLst>
              <a:path w="1190625" h="1783079">
                <a:moveTo>
                  <a:pt x="0" y="1782749"/>
                </a:moveTo>
                <a:lnTo>
                  <a:pt x="1190345" y="1782749"/>
                </a:lnTo>
                <a:lnTo>
                  <a:pt x="1190345" y="0"/>
                </a:lnTo>
                <a:lnTo>
                  <a:pt x="0" y="0"/>
                </a:lnTo>
                <a:lnTo>
                  <a:pt x="0" y="1782749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9200953" y="5733769"/>
            <a:ext cx="412947" cy="3667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lang="en-GB" sz="2300" b="1" dirty="0">
                <a:solidFill>
                  <a:srgbClr val="EB5750"/>
                </a:solidFill>
                <a:latin typeface="Poppins"/>
                <a:cs typeface="Poppins"/>
              </a:rPr>
              <a:t>1</a:t>
            </a: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1</a:t>
            </a:r>
            <a:endParaRPr sz="2300" dirty="0">
              <a:latin typeface="Poppins"/>
              <a:cs typeface="Poppin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9181223" y="6050347"/>
            <a:ext cx="1053465" cy="104203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5080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Homework and further  </a:t>
            </a:r>
            <a:r>
              <a:rPr lang="en-GB"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earning opportunities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8415">
              <a:lnSpc>
                <a:spcPts val="700"/>
              </a:lnSpc>
              <a:spcBef>
                <a:spcPts val="280"/>
              </a:spcBef>
            </a:pP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the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find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favourite piece of 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created using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technology. 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bring</a:t>
            </a:r>
            <a:r>
              <a:rPr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r>
              <a:rPr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 this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 and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notes about 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artist, purpose, theme etc. 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particular,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to  explain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was  used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200953" y="3841969"/>
            <a:ext cx="30480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10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9200953" y="4126009"/>
            <a:ext cx="1051560" cy="1202893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0320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PPT slide to discuss 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careers which the students  could pursue using or  designing the tech covered in 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today’s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285"/>
              </a:spcBef>
            </a:pP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of the students like  a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technology to 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movies or art?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of them like a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</a:t>
            </a:r>
            <a:r>
              <a:rPr sz="600" spc="-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 technology in concerts or in  the music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industry?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074994" y="360006"/>
            <a:ext cx="4253826" cy="120600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563299" y="479219"/>
            <a:ext cx="5275580" cy="914400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2700" marR="1506855">
              <a:lnSpc>
                <a:spcPts val="2100"/>
              </a:lnSpc>
              <a:spcBef>
                <a:spcPts val="220"/>
              </a:spcBef>
            </a:pPr>
            <a:r>
              <a:rPr dirty="0"/>
              <a:t>Tech for Entertainment and</a:t>
            </a:r>
            <a:r>
              <a:rPr spc="-100" dirty="0"/>
              <a:t> </a:t>
            </a:r>
            <a:r>
              <a:rPr dirty="0"/>
              <a:t>Arts  </a:t>
            </a:r>
            <a:r>
              <a:t>(Mid</a:t>
            </a:r>
            <a:r>
              <a:rPr spc="-10"/>
              <a:t> </a:t>
            </a:r>
            <a:r>
              <a:rPr dirty="0"/>
              <a:t>Tech)</a:t>
            </a:r>
          </a:p>
          <a:p>
            <a:pPr marL="12700" marR="5080">
              <a:lnSpc>
                <a:spcPct val="108300"/>
              </a:lnSpc>
              <a:spcBef>
                <a:spcPts val="80"/>
              </a:spcBef>
            </a:pPr>
            <a:r>
              <a:rPr sz="1000" dirty="0"/>
              <a:t>To understand how technology is used in Entertainment and Art and broaden</a:t>
            </a:r>
            <a:r>
              <a:rPr sz="1000" spc="-100" dirty="0"/>
              <a:t> </a:t>
            </a:r>
            <a:r>
              <a:rPr lang="en-GB" sz="1000" spc="-100" dirty="0"/>
              <a:t> </a:t>
            </a:r>
            <a:r>
              <a:rPr sz="1000" dirty="0"/>
              <a:t>my  knowledge of careers available in this</a:t>
            </a:r>
            <a:r>
              <a:rPr sz="1000" spc="-10" dirty="0"/>
              <a:t> </a:t>
            </a:r>
            <a:r>
              <a:rPr sz="1000" dirty="0"/>
              <a:t>field.</a:t>
            </a:r>
          </a:p>
        </p:txBody>
      </p:sp>
      <p:sp>
        <p:nvSpPr>
          <p:cNvPr id="24" name="object 24"/>
          <p:cNvSpPr/>
          <p:nvPr/>
        </p:nvSpPr>
        <p:spPr>
          <a:xfrm>
            <a:off x="3705352" y="2975825"/>
            <a:ext cx="1199515" cy="1411605"/>
          </a:xfrm>
          <a:custGeom>
            <a:avLst/>
            <a:gdLst/>
            <a:ahLst/>
            <a:cxnLst/>
            <a:rect l="l" t="t" r="r" b="b"/>
            <a:pathLst>
              <a:path w="1199514" h="1411604">
                <a:moveTo>
                  <a:pt x="0" y="1411516"/>
                </a:moveTo>
                <a:lnTo>
                  <a:pt x="1199349" y="1411516"/>
                </a:lnTo>
                <a:lnTo>
                  <a:pt x="1199349" y="0"/>
                </a:lnTo>
                <a:lnTo>
                  <a:pt x="0" y="0"/>
                </a:lnTo>
                <a:lnTo>
                  <a:pt x="0" y="1411516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/>
          <p:nvPr/>
        </p:nvSpPr>
        <p:spPr>
          <a:xfrm>
            <a:off x="3770999" y="3288882"/>
            <a:ext cx="1071245" cy="72327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151765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you 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aspire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have in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</a:t>
            </a:r>
            <a:r>
              <a:rPr sz="600" b="1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 Entertainment? (5</a:t>
            </a:r>
            <a:r>
              <a:rPr sz="600" b="1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7305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the examples on the  PPT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any of these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</a:t>
            </a:r>
            <a:r>
              <a:rPr sz="600" spc="-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appeal  to the students and</a:t>
            </a:r>
            <a:r>
              <a:rPr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5047170" y="2980588"/>
            <a:ext cx="1190625" cy="1411605"/>
          </a:xfrm>
          <a:custGeom>
            <a:avLst/>
            <a:gdLst/>
            <a:ahLst/>
            <a:cxnLst/>
            <a:rect l="l" t="t" r="r" b="b"/>
            <a:pathLst>
              <a:path w="1190625" h="1411604">
                <a:moveTo>
                  <a:pt x="0" y="1411516"/>
                </a:moveTo>
                <a:lnTo>
                  <a:pt x="1190345" y="1411516"/>
                </a:lnTo>
                <a:lnTo>
                  <a:pt x="1190345" y="0"/>
                </a:lnTo>
                <a:lnTo>
                  <a:pt x="0" y="0"/>
                </a:lnTo>
                <a:lnTo>
                  <a:pt x="0" y="1411516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3770999" y="2988844"/>
            <a:ext cx="153162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1341755" algn="l"/>
              </a:tabLst>
            </a:pPr>
            <a:r>
              <a:rPr sz="3450" b="1" baseline="1207" dirty="0">
                <a:solidFill>
                  <a:srgbClr val="EB5750"/>
                </a:solidFill>
                <a:latin typeface="Poppins"/>
                <a:cs typeface="Poppins"/>
              </a:rPr>
              <a:t>2	</a:t>
            </a: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3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112815" y="3293644"/>
            <a:ext cx="1002030" cy="847725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 marR="5080">
              <a:lnSpc>
                <a:spcPts val="700"/>
              </a:lnSpc>
              <a:spcBef>
                <a:spcPts val="140"/>
              </a:spcBef>
            </a:pP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sz="600" b="1" spc="-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  (5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1120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watching, discuss</a:t>
            </a:r>
            <a:r>
              <a:rPr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model’s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path.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87655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led them into</a:t>
            </a:r>
            <a:r>
              <a:rPr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 technology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career?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18745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they enjoy</a:t>
            </a:r>
            <a:r>
              <a:rPr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 their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career?</a:t>
            </a:r>
            <a:endParaRPr sz="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3714356" y="5968860"/>
            <a:ext cx="2533015" cy="1230630"/>
          </a:xfrm>
          <a:custGeom>
            <a:avLst/>
            <a:gdLst/>
            <a:ahLst/>
            <a:cxnLst/>
            <a:rect l="l" t="t" r="r" b="b"/>
            <a:pathLst>
              <a:path w="2533015" h="1230629">
                <a:moveTo>
                  <a:pt x="0" y="1230198"/>
                </a:moveTo>
                <a:lnTo>
                  <a:pt x="2532684" y="1230198"/>
                </a:lnTo>
                <a:lnTo>
                  <a:pt x="2532684" y="0"/>
                </a:lnTo>
                <a:lnTo>
                  <a:pt x="0" y="0"/>
                </a:lnTo>
                <a:lnTo>
                  <a:pt x="0" y="1230198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3779999" y="5977106"/>
            <a:ext cx="20066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5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3779999" y="6248445"/>
            <a:ext cx="2386965" cy="882293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virtual flip book animation (30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if any of the students know what a flipbook animation is? Have  any of them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before? Watch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clip below which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contains  examples of flipbooks: </a:t>
            </a:r>
            <a:r>
              <a:rPr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https://www.youtube.com/watch?v=JVzf9rtgf9Y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9525">
              <a:lnSpc>
                <a:spcPts val="700"/>
              </a:lnSpc>
              <a:spcBef>
                <a:spcPts val="285"/>
              </a:spcBef>
            </a:pP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PPT slide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how every picture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flipbook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still  and individual image which does not move.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However,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flick the  pages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quickly,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appear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move.</a:t>
            </a:r>
            <a:endParaRPr lang="en-GB" sz="600" spc="-1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9525" algn="r">
              <a:lnSpc>
                <a:spcPts val="700"/>
              </a:lnSpc>
              <a:spcBef>
                <a:spcPts val="285"/>
              </a:spcBef>
            </a:pPr>
            <a:r>
              <a:rPr lang="en-GB" sz="600" i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contd.</a:t>
            </a:r>
            <a:endParaRPr sz="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6421069" y="4983365"/>
            <a:ext cx="1199515" cy="2210435"/>
          </a:xfrm>
          <a:custGeom>
            <a:avLst/>
            <a:gdLst/>
            <a:ahLst/>
            <a:cxnLst/>
            <a:rect l="l" t="t" r="r" b="b"/>
            <a:pathLst>
              <a:path w="1199515" h="2210434">
                <a:moveTo>
                  <a:pt x="0" y="2210295"/>
                </a:moveTo>
                <a:lnTo>
                  <a:pt x="1199349" y="2210295"/>
                </a:lnTo>
                <a:lnTo>
                  <a:pt x="1199349" y="0"/>
                </a:lnTo>
                <a:lnTo>
                  <a:pt x="0" y="0"/>
                </a:lnTo>
                <a:lnTo>
                  <a:pt x="0" y="2210295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6424828" y="3498354"/>
            <a:ext cx="1190625" cy="1388110"/>
          </a:xfrm>
          <a:custGeom>
            <a:avLst/>
            <a:gdLst/>
            <a:ahLst/>
            <a:cxnLst/>
            <a:rect l="l" t="t" r="r" b="b"/>
            <a:pathLst>
              <a:path w="1190625" h="1388110">
                <a:moveTo>
                  <a:pt x="0" y="1387703"/>
                </a:moveTo>
                <a:lnTo>
                  <a:pt x="1190345" y="1387703"/>
                </a:lnTo>
                <a:lnTo>
                  <a:pt x="1190345" y="0"/>
                </a:lnTo>
                <a:lnTo>
                  <a:pt x="0" y="0"/>
                </a:lnTo>
                <a:lnTo>
                  <a:pt x="0" y="1387703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780070" y="4798948"/>
            <a:ext cx="1190625" cy="2395220"/>
          </a:xfrm>
          <a:custGeom>
            <a:avLst/>
            <a:gdLst/>
            <a:ahLst/>
            <a:cxnLst/>
            <a:rect l="l" t="t" r="r" b="b"/>
            <a:pathLst>
              <a:path w="1190625" h="2395220">
                <a:moveTo>
                  <a:pt x="0" y="2394712"/>
                </a:moveTo>
                <a:lnTo>
                  <a:pt x="1190345" y="2394712"/>
                </a:lnTo>
                <a:lnTo>
                  <a:pt x="1190345" y="0"/>
                </a:lnTo>
                <a:lnTo>
                  <a:pt x="0" y="0"/>
                </a:lnTo>
                <a:lnTo>
                  <a:pt x="0" y="2394712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 txBox="1"/>
          <p:nvPr/>
        </p:nvSpPr>
        <p:spPr>
          <a:xfrm>
            <a:off x="6490475" y="3493907"/>
            <a:ext cx="19621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6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490477" y="3765248"/>
            <a:ext cx="1070610" cy="1022985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Holograms</a:t>
            </a:r>
            <a:r>
              <a:rPr sz="600" b="1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sz="600" b="1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Concert</a:t>
            </a:r>
            <a:r>
              <a:rPr sz="600" b="1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</a:t>
            </a:r>
            <a:r>
              <a:rPr sz="600" b="1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53670">
              <a:lnSpc>
                <a:spcPts val="700"/>
              </a:lnSpc>
              <a:spcBef>
                <a:spcPts val="305"/>
              </a:spcBef>
            </a:pPr>
            <a:r>
              <a:rPr sz="600" u="sng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https://ww</a:t>
            </a:r>
            <a:r>
              <a:rPr sz="600" u="sng" spc="-3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w</a:t>
            </a:r>
            <a:r>
              <a:rPr sz="600" u="sng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.youtube.com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 </a:t>
            </a:r>
            <a:r>
              <a:rPr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watch?v=IuNj_rqx04o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45085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the students think  about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holographic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 used in concerts?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like to see a holographic  concert?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like to  work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 type of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499612" y="4978906"/>
            <a:ext cx="16192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7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499612" y="5250247"/>
            <a:ext cx="1064895" cy="1860766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sz="600" b="1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b="1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Music</a:t>
            </a:r>
            <a:r>
              <a:rPr sz="600" b="1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</a:t>
            </a:r>
            <a:r>
              <a:rPr sz="600" b="1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49860">
              <a:lnSpc>
                <a:spcPts val="700"/>
              </a:lnSpc>
              <a:spcBef>
                <a:spcPts val="305"/>
              </a:spcBef>
            </a:pP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6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sz="6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children</a:t>
            </a:r>
            <a:r>
              <a:rPr sz="6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sz="6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passion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600" spc="-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music?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285"/>
              </a:spcBef>
            </a:pP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sz="6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</a:t>
            </a:r>
            <a:r>
              <a:rPr sz="6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sz="6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</a:t>
            </a:r>
            <a:r>
              <a:rPr sz="6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sz="6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involves  music?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they think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ways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music are  used</a:t>
            </a:r>
            <a:r>
              <a:rPr sz="6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together?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48895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slide to talk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 of Music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</a:t>
            </a:r>
            <a:r>
              <a:rPr sz="6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jobs.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2225">
              <a:lnSpc>
                <a:spcPts val="700"/>
              </a:lnSpc>
              <a:spcBef>
                <a:spcPts val="285"/>
              </a:spcBef>
            </a:pP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short clip </a:t>
            </a: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hyperlinked below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 highlights the job of a Studio  Sound Engineer and discuss</a:t>
            </a:r>
            <a:r>
              <a:rPr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 any of the students would like  a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R="22225">
              <a:lnSpc>
                <a:spcPts val="700"/>
              </a:lnSpc>
              <a:spcBef>
                <a:spcPts val="285"/>
              </a:spcBef>
            </a:pPr>
            <a:r>
              <a:rPr lang="en-GB" sz="800" dirty="0">
                <a:hlinkClick r:id="rId8"/>
              </a:rPr>
              <a:t>Sound engineer - </a:t>
            </a:r>
            <a:r>
              <a:rPr lang="en-GB" sz="800" dirty="0" err="1">
                <a:hlinkClick r:id="rId8"/>
              </a:rPr>
              <a:t>WorkingNation</a:t>
            </a:r>
            <a:endParaRPr lang="en-US" sz="6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7845714" y="4794500"/>
            <a:ext cx="20129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B5750"/>
                </a:solidFill>
                <a:latin typeface="Poppins"/>
                <a:cs typeface="Poppins"/>
              </a:rPr>
              <a:t>8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7845714" y="5065839"/>
            <a:ext cx="1071880" cy="2019935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Art (25</a:t>
            </a:r>
            <a:r>
              <a:rPr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how technology has  been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providing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artists with</a:t>
            </a:r>
            <a:r>
              <a:rPr sz="600" spc="-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 ways to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express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themselves  for many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7940">
              <a:lnSpc>
                <a:spcPts val="700"/>
              </a:lnSpc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 the students time to 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own piece of art  technology using the</a:t>
            </a:r>
            <a:r>
              <a:rPr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 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Street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Tate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Paint – whichever you  think would best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engage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680"/>
              </a:lnSpc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2390">
              <a:lnSpc>
                <a:spcPts val="700"/>
              </a:lnSpc>
              <a:spcBef>
                <a:spcPts val="300"/>
              </a:spcBef>
            </a:pPr>
            <a:r>
              <a:rPr lang="en-US" sz="600" u="sng" spc="-5" dirty="0"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</a:t>
            </a:r>
            <a:r>
              <a:rPr lang="en-US" sz="600" u="sng" spc="-5" dirty="0"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.tate.or</a:t>
            </a:r>
            <a:r>
              <a:rPr lang="en-US" sz="600" u="sng" spc="-5" dirty="0"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g.uk/kids</a:t>
            </a:r>
            <a:r>
              <a:rPr lang="en-US" sz="600" spc="-5" dirty="0"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 </a:t>
            </a:r>
            <a:r>
              <a:rPr lang="en-US" sz="6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u="sng" spc="-5" dirty="0"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games-quizzes/street-art</a:t>
            </a:r>
            <a:endParaRPr lang="en-US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2390">
              <a:lnSpc>
                <a:spcPts val="700"/>
              </a:lnSpc>
              <a:spcBef>
                <a:spcPts val="285"/>
              </a:spcBef>
            </a:pPr>
            <a:r>
              <a:rPr sz="600" u="sng" spc="-5" dirty="0"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</a:t>
            </a:r>
            <a:r>
              <a:rPr sz="600" u="sng" spc="-5" dirty="0"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.tate.or</a:t>
            </a:r>
            <a:r>
              <a:rPr sz="600" u="sng" spc="-5" dirty="0"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g.uk/kids</a:t>
            </a:r>
            <a:r>
              <a:rPr sz="600" spc="-5" dirty="0"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 </a:t>
            </a:r>
            <a:r>
              <a:rPr sz="6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u="sng" dirty="0"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games-quizzes/tate-pain</a:t>
            </a:r>
            <a:r>
              <a:rPr sz="6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</a:p>
          <a:p>
            <a:pPr marR="24130">
              <a:lnSpc>
                <a:spcPts val="700"/>
              </a:lnSpc>
              <a:spcBef>
                <a:spcPts val="285"/>
              </a:spcBef>
            </a:pP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sz="6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artist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older?  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 making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 with</a:t>
            </a:r>
            <a:r>
              <a:rPr sz="6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7776895" y="3495141"/>
            <a:ext cx="1192796" cy="118945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12">
            <a:extLst>
              <a:ext uri="{FF2B5EF4-FFF2-40B4-BE49-F238E27FC236}">
                <a16:creationId xmlns:a16="http://schemas.microsoft.com/office/drawing/2014/main" id="{1E8356F2-9BF0-4261-922F-84C4CEF35557}"/>
              </a:ext>
            </a:extLst>
          </p:cNvPr>
          <p:cNvSpPr txBox="1"/>
          <p:nvPr/>
        </p:nvSpPr>
        <p:spPr>
          <a:xfrm>
            <a:off x="6424828" y="1745995"/>
            <a:ext cx="2533015" cy="1620000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0" rIns="0" bIns="0" rtlCol="0">
            <a:noAutofit/>
          </a:bodyPr>
          <a:lstStyle/>
          <a:p>
            <a:pPr marL="65405">
              <a:lnSpc>
                <a:spcPct val="100000"/>
              </a:lnSpc>
              <a:spcBef>
                <a:spcPts val="240"/>
              </a:spcBef>
            </a:pP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object 36">
            <a:extLst>
              <a:ext uri="{FF2B5EF4-FFF2-40B4-BE49-F238E27FC236}">
                <a16:creationId xmlns:a16="http://schemas.microsoft.com/office/drawing/2014/main" id="{865612C5-E64C-45A1-AB7C-75F9EF4C79B4}"/>
              </a:ext>
            </a:extLst>
          </p:cNvPr>
          <p:cNvSpPr txBox="1"/>
          <p:nvPr/>
        </p:nvSpPr>
        <p:spPr>
          <a:xfrm>
            <a:off x="6490476" y="1753480"/>
            <a:ext cx="2467367" cy="1574790"/>
          </a:xfrm>
          <a:prstGeom prst="rect">
            <a:avLst/>
          </a:prstGeom>
        </p:spPr>
        <p:txBody>
          <a:bodyPr vert="horz" wrap="square" lIns="0" tIns="4572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lang="en-GB" sz="600" i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contd. </a:t>
            </a:r>
          </a:p>
          <a:p>
            <a:pPr marR="45085">
              <a:lnSpc>
                <a:spcPts val="700"/>
              </a:lnSpc>
              <a:spcBef>
                <a:spcPts val="200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how everything the students watch such as You Tube videos,  movies in the cinema, TV shows etc work on the same principle as a flipbook – the pictures on the screen are an illusion created by  projecting still images really quickly.</a:t>
            </a:r>
          </a:p>
          <a:p>
            <a:pPr marR="45085">
              <a:lnSpc>
                <a:spcPts val="700"/>
              </a:lnSpc>
              <a:spcBef>
                <a:spcPts val="200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Explain that the students are going to have a go at creating their own  animations by creating a flipbook on the computers.</a:t>
            </a:r>
          </a:p>
          <a:p>
            <a:pPr marR="45085">
              <a:lnSpc>
                <a:spcPts val="700"/>
              </a:lnSpc>
              <a:spcBef>
                <a:spcPts val="200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instruction on the PPT slide to model how to use  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http://flipanim.com/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create a simple stick man animation.</a:t>
            </a:r>
          </a:p>
          <a:p>
            <a:pPr marR="45085">
              <a:lnSpc>
                <a:spcPts val="700"/>
              </a:lnSpc>
              <a:spcBef>
                <a:spcPts val="200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the children to work individually or in pairs to create their own  flipbook animation using 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http://flipanim.com/</a:t>
            </a:r>
            <a:endParaRPr lang="en-GB" sz="6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45085">
              <a:lnSpc>
                <a:spcPts val="700"/>
              </a:lnSpc>
              <a:spcBef>
                <a:spcPts val="200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 the children time to show their flip books to another person/pair.</a:t>
            </a:r>
          </a:p>
          <a:p>
            <a:pPr marR="45085">
              <a:lnSpc>
                <a:spcPts val="700"/>
              </a:lnSpc>
              <a:spcBef>
                <a:spcPts val="200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Discuss: Did the students enjoy the activity? Would any of the students like to work in movie special effects or animation?</a:t>
            </a:r>
          </a:p>
          <a:p>
            <a:pPr marR="45085">
              <a:lnSpc>
                <a:spcPts val="700"/>
              </a:lnSpc>
              <a:spcBef>
                <a:spcPts val="200"/>
              </a:spcBef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any of them like to create the movies/cartoons of the future?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C1BAF7-05E4-3450-BD2D-10ABDACF2A32}"/>
              </a:ext>
            </a:extLst>
          </p:cNvPr>
          <p:cNvSpPr txBox="1"/>
          <p:nvPr/>
        </p:nvSpPr>
        <p:spPr>
          <a:xfrm>
            <a:off x="8718224" y="1555592"/>
            <a:ext cx="174589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800" b="0" i="0" u="none" strike="noStrike" cap="none" dirty="0">
                <a:latin typeface="Poppins" pitchFamily="2" charset="77"/>
                <a:ea typeface="Lora"/>
                <a:cs typeface="Poppins" pitchFamily="2" charset="77"/>
                <a:sym typeface="Lora"/>
              </a:rPr>
              <a:t>© Tech She Can 2022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56,1,Slide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1168</Words>
  <Application>Microsoft Office PowerPoint</Application>
  <PresentationFormat>Custom</PresentationFormat>
  <Paragraphs>85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Poppins</vt:lpstr>
      <vt:lpstr>Arial</vt:lpstr>
      <vt:lpstr>Calibri</vt:lpstr>
      <vt:lpstr>Office Theme</vt:lpstr>
      <vt:lpstr>Tech for Entertainment and Arts  (Mid Tech) To understand how technology is used in Entertainment and Art and broaden  my  knowledge of careers available in this field.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 for Entertainment and Arts  (Mid and Low Tech) To understand how technology is used in Entertainment and Art and broaden my  knowledge of careers available in this field.</dc:title>
  <dc:creator>Rebecca Patel</dc:creator>
  <cp:lastModifiedBy>Poppy Patel</cp:lastModifiedBy>
  <cp:revision>10</cp:revision>
  <dcterms:created xsi:type="dcterms:W3CDTF">2019-11-26T11:57:42Z</dcterms:created>
  <dcterms:modified xsi:type="dcterms:W3CDTF">2025-07-14T15:08:53Z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2019-11-01T00:00:00Z</vt:filetime>
  </property>
  <property fmtid="{D5CDD505-2E9C-101B-9397-08002B2CF9AE}" pid="3" name="Creator">
    <vt:lpwstr>Adobe InDesign 14.0 (Macintosh)</vt:lpwstr>
  </property>
  <property fmtid="{D5CDD505-2E9C-101B-9397-08002B2CF9AE}" pid="4" name="LastSaved">
    <vt:filetime>2019-11-26T00:00:00Z</vt:filetime>
  </property>
</Properties>
</file>